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59" r:id="rId3"/>
    <p:sldId id="260" r:id="rId4"/>
    <p:sldId id="261" r:id="rId5"/>
    <p:sldId id="256" r:id="rId6"/>
    <p:sldId id="257" r:id="rId7"/>
    <p:sldId id="262" r:id="rId8"/>
    <p:sldId id="265" r:id="rId9"/>
    <p:sldId id="267" r:id="rId10"/>
    <p:sldId id="269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2E5D17"/>
    <a:srgbClr val="009900"/>
    <a:srgbClr val="FF7C80"/>
    <a:srgbClr val="FFFF66"/>
    <a:srgbClr val="FF9900"/>
    <a:srgbClr val="33CC33"/>
    <a:srgbClr val="33CCFF"/>
    <a:srgbClr val="4F81BD"/>
    <a:srgbClr val="F72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200AE-EAD5-4327-B69B-BC1657F19A8A}" type="datetimeFigureOut">
              <a:rPr lang="el-GR" smtClean="0"/>
              <a:pPr/>
              <a:t>20/10/2025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2333C-D34B-4DFB-89B5-4719BBAB397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580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2333C-D34B-4DFB-89B5-4719BBAB397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290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90F-AF24-412A-9636-FE8CED5F0AA4}" type="datetimeFigureOut">
              <a:rPr lang="el-GR" smtClean="0"/>
              <a:pPr/>
              <a:t>20/10/2025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FE4A-DA31-4CB9-A772-121D6CD4F3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90F-AF24-412A-9636-FE8CED5F0AA4}" type="datetimeFigureOut">
              <a:rPr lang="el-GR" smtClean="0"/>
              <a:pPr/>
              <a:t>20/10/2025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FE4A-DA31-4CB9-A772-121D6CD4F3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90F-AF24-412A-9636-FE8CED5F0AA4}" type="datetimeFigureOut">
              <a:rPr lang="el-GR" smtClean="0"/>
              <a:pPr/>
              <a:t>20/10/2025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FE4A-DA31-4CB9-A772-121D6CD4F3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90F-AF24-412A-9636-FE8CED5F0AA4}" type="datetimeFigureOut">
              <a:rPr lang="el-GR" smtClean="0"/>
              <a:pPr/>
              <a:t>20/10/2025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FE4A-DA31-4CB9-A772-121D6CD4F3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90F-AF24-412A-9636-FE8CED5F0AA4}" type="datetimeFigureOut">
              <a:rPr lang="el-GR" smtClean="0"/>
              <a:pPr/>
              <a:t>20/10/2025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FE4A-DA31-4CB9-A772-121D6CD4F3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90F-AF24-412A-9636-FE8CED5F0AA4}" type="datetimeFigureOut">
              <a:rPr lang="el-GR" smtClean="0"/>
              <a:pPr/>
              <a:t>20/10/2025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FE4A-DA31-4CB9-A772-121D6CD4F3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90F-AF24-412A-9636-FE8CED5F0AA4}" type="datetimeFigureOut">
              <a:rPr lang="el-GR" smtClean="0"/>
              <a:pPr/>
              <a:t>20/10/2025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FE4A-DA31-4CB9-A772-121D6CD4F3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90F-AF24-412A-9636-FE8CED5F0AA4}" type="datetimeFigureOut">
              <a:rPr lang="el-GR" smtClean="0"/>
              <a:pPr/>
              <a:t>20/10/2025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FE4A-DA31-4CB9-A772-121D6CD4F3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90F-AF24-412A-9636-FE8CED5F0AA4}" type="datetimeFigureOut">
              <a:rPr lang="el-GR" smtClean="0"/>
              <a:pPr/>
              <a:t>20/10/2025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FE4A-DA31-4CB9-A772-121D6CD4F3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90F-AF24-412A-9636-FE8CED5F0AA4}" type="datetimeFigureOut">
              <a:rPr lang="el-GR" smtClean="0"/>
              <a:pPr/>
              <a:t>20/10/2025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FE4A-DA31-4CB9-A772-121D6CD4F3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590F-AF24-412A-9636-FE8CED5F0AA4}" type="datetimeFigureOut">
              <a:rPr lang="el-GR" smtClean="0"/>
              <a:pPr/>
              <a:t>20/10/2025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5FE4A-DA31-4CB9-A772-121D6CD4F3C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8590F-AF24-412A-9636-FE8CED5F0AA4}" type="datetimeFigureOut">
              <a:rPr lang="el-GR" smtClean="0"/>
              <a:pPr/>
              <a:t>20/10/2025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5FE4A-DA31-4CB9-A772-121D6CD4F3C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l-GR" sz="24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ΔΡΑΣΤΗΡΙΟΤΗΤΕΣ ΓΙΑ ΤΗΝ ΔΙΔΑΣΚΑΛΙΑ ΤΗΣ ΕΝΟΤΗΤΑΣ ΤΩΝ ΔΕΙΚΤΩΝ ΚΑΙ ΕΙΣΑΓΩΓΗ ΣΤΗΝ </a:t>
            </a:r>
            <a:r>
              <a:rPr lang="el-GR" sz="24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ΕΞΟΥΔΕΤΕΡΩΣΗ</a:t>
            </a:r>
            <a:br>
              <a:rPr lang="el-GR" sz="24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</a:br>
            <a:r>
              <a:rPr lang="el-GR" sz="24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/>
            </a:r>
            <a:br>
              <a:rPr lang="el-GR" sz="24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</a:br>
            <a:r>
              <a:rPr lang="el-GR" sz="24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Γ</a:t>
            </a:r>
            <a:r>
              <a:rPr lang="en-US" sz="24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’ </a:t>
            </a:r>
            <a:r>
              <a:rPr lang="el-GR" sz="2400" b="1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ΓΥΜΝΑΣΙΟΥ</a:t>
            </a:r>
            <a:endParaRPr lang="el-GR" sz="2400" b="1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63" t="18128" r="87600" b="65139"/>
          <a:stretch/>
        </p:blipFill>
        <p:spPr>
          <a:xfrm>
            <a:off x="3689902" y="3356992"/>
            <a:ext cx="1764196" cy="16284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- Θέση περιεχομένου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5904656"/>
          </a:xfrm>
        </p:spPr>
        <p:txBody>
          <a:bodyPr>
            <a:no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l-GR" sz="2000" b="1" dirty="0">
                <a:solidFill>
                  <a:srgbClr val="00B0F0"/>
                </a:solidFill>
              </a:rPr>
              <a:t>	</a:t>
            </a:r>
            <a:r>
              <a:rPr lang="el-GR" sz="2000" b="1" i="1" dirty="0" smtClean="0">
                <a:solidFill>
                  <a:srgbClr val="00B0F0"/>
                </a:solidFill>
              </a:rPr>
              <a:t>Οι δραστηριότητες που προτείνονται στην παρούσα ενότητα, συνοδεύονται από φυλλάδιο το οποίο περιέχει: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l-GR" sz="2000" b="1" i="1" dirty="0" smtClean="0">
                <a:solidFill>
                  <a:schemeClr val="bg1"/>
                </a:solidFill>
              </a:rPr>
              <a:t>Βασικά στοιχεία θεωρίας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l-GR" sz="2000" b="1" i="1" dirty="0" smtClean="0">
                <a:solidFill>
                  <a:schemeClr val="bg1"/>
                </a:solidFill>
              </a:rPr>
              <a:t>Οδηγίες για την υλοποίηση των δραστηριοτήτων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l-GR" sz="2000" b="1" i="1" dirty="0" smtClean="0">
                <a:solidFill>
                  <a:schemeClr val="bg1"/>
                </a:solidFill>
              </a:rPr>
              <a:t>Φύλλα εργασίας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l-GR" sz="2000" b="1" i="1" dirty="0" smtClean="0">
                <a:solidFill>
                  <a:schemeClr val="bg1"/>
                </a:solidFill>
              </a:rPr>
              <a:t>Φωτογραφικό υλικό</a:t>
            </a:r>
          </a:p>
          <a:p>
            <a:pPr>
              <a:lnSpc>
                <a:spcPct val="200000"/>
              </a:lnSpc>
              <a:buFontTx/>
              <a:buChar char="-"/>
            </a:pPr>
            <a:endParaRPr lang="el-GR" sz="2000" b="1" dirty="0">
              <a:solidFill>
                <a:srgbClr val="00B0F0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l-GR" sz="2000" b="1" u="sng" dirty="0" smtClean="0">
                <a:solidFill>
                  <a:srgbClr val="99CC00"/>
                </a:solidFill>
              </a:rPr>
              <a:t>Αν επιθυμείτε να το λάβετε, μπορείτε να καταγράψετε το </a:t>
            </a:r>
            <a:r>
              <a:rPr lang="en-US" sz="2000" b="1" u="sng" dirty="0" smtClean="0">
                <a:solidFill>
                  <a:srgbClr val="99CC00"/>
                </a:solidFill>
              </a:rPr>
              <a:t>email </a:t>
            </a:r>
            <a:r>
              <a:rPr lang="el-GR" sz="2000" b="1" u="sng" dirty="0" smtClean="0">
                <a:solidFill>
                  <a:srgbClr val="99CC00"/>
                </a:solidFill>
              </a:rPr>
              <a:t>σας στη λίστα.</a:t>
            </a:r>
          </a:p>
          <a:p>
            <a:pPr marL="0" indent="0">
              <a:lnSpc>
                <a:spcPct val="200000"/>
              </a:lnSpc>
              <a:buNone/>
            </a:pPr>
            <a:endParaRPr lang="el-GR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Εκπαιδευτικές δραστηριότητες - τι να λαμβάνετε υπόψη όταν τις σχεδιάζετε"/>
          <p:cNvSpPr>
            <a:spLocks noChangeAspect="1" noChangeArrowheads="1"/>
          </p:cNvSpPr>
          <p:nvPr/>
        </p:nvSpPr>
        <p:spPr bwMode="auto">
          <a:xfrm>
            <a:off x="512764" y="164146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24" name="AutoShape 4" descr="Εκπαιδευτικές δραστηριότητες - τι να λαμβάνετε υπόψη όταν τις σχεδιάζετε"/>
          <p:cNvSpPr>
            <a:spLocks noChangeAspect="1" noChangeArrowheads="1"/>
          </p:cNvSpPr>
          <p:nvPr/>
        </p:nvSpPr>
        <p:spPr bwMode="auto">
          <a:xfrm>
            <a:off x="512764" y="1641464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2071655"/>
            <a:ext cx="3591651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 rot="21048832">
            <a:off x="4198916" y="2116439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ΔΕΙΚΤΕΣ, </a:t>
            </a:r>
            <a:r>
              <a:rPr lang="en-US" dirty="0" smtClean="0">
                <a:solidFill>
                  <a:srgbClr val="FFFF00"/>
                </a:solidFill>
              </a:rPr>
              <a:t>pH, </a:t>
            </a:r>
            <a:r>
              <a:rPr lang="el-GR" dirty="0" smtClean="0">
                <a:solidFill>
                  <a:srgbClr val="FFFF00"/>
                </a:solidFill>
              </a:rPr>
              <a:t>ΟΞΕΑ, ΒΑΣΕΙΣ, ΕΞΟΥΔΕΤΕΡΩΣΗ, ΠΡΟΙΟΝΤΑ ΚΑΘΗΜΕΡΙΝΗΣ ΧΡΗΣΗΣ Κ ΠΟΛΛΑ, ΠΟΛΛΑ ΑΛΛΑ…..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8" name="7 - Ελλειψοειδής επεξήγηση"/>
          <p:cNvSpPr/>
          <p:nvPr/>
        </p:nvSpPr>
        <p:spPr>
          <a:xfrm rot="21090200">
            <a:off x="3405192" y="1976597"/>
            <a:ext cx="5572164" cy="1214446"/>
          </a:xfrm>
          <a:prstGeom prst="wedgeEllipseCallout">
            <a:avLst>
              <a:gd name="adj1" fmla="val -59827"/>
              <a:gd name="adj2" fmla="val -25465"/>
            </a:avLst>
          </a:prstGeom>
          <a:solidFill>
            <a:srgbClr val="F725A2">
              <a:alpha val="25882"/>
            </a:srgbClr>
          </a:solidFill>
          <a:ln>
            <a:solidFill>
              <a:srgbClr val="F72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10" name="9 - Απαγορευτικό σήμα"/>
          <p:cNvSpPr/>
          <p:nvPr/>
        </p:nvSpPr>
        <p:spPr>
          <a:xfrm rot="20663910">
            <a:off x="1084420" y="2178506"/>
            <a:ext cx="5918345" cy="250033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2285983" y="500019"/>
            <a:ext cx="28575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500" b="1" dirty="0" smtClean="0">
                <a:solidFill>
                  <a:srgbClr val="FFFF00"/>
                </a:solidFill>
              </a:rPr>
              <a:t>ΙΔΕΟΘΥΕΛΛΑ</a:t>
            </a:r>
            <a:endParaRPr lang="el-GR" sz="25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1"/>
      <p:bldP spid="5124" grpId="1"/>
      <p:bldP spid="7" grpId="1"/>
      <p:bldP spid="8" grpId="1" animBg="1"/>
      <p:bldP spid="10" grpId="0" animBg="1"/>
      <p:bldP spid="1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214546" y="500042"/>
            <a:ext cx="6400800" cy="1752600"/>
          </a:xfrm>
        </p:spPr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</a:rPr>
              <a:t>Γιώργο δείξε μου την Μαρία</a:t>
            </a:r>
            <a:endParaRPr lang="el-GR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5599723" cy="384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λλειψοειδής επεξήγηση"/>
          <p:cNvSpPr/>
          <p:nvPr/>
        </p:nvSpPr>
        <p:spPr>
          <a:xfrm>
            <a:off x="2285984" y="357166"/>
            <a:ext cx="6500858" cy="1143008"/>
          </a:xfrm>
          <a:prstGeom prst="wedgeEllipseCallout">
            <a:avLst>
              <a:gd name="adj1" fmla="val -20548"/>
              <a:gd name="adj2" fmla="val 240277"/>
            </a:avLst>
          </a:prstGeom>
          <a:solidFill>
            <a:srgbClr val="FFFF99">
              <a:alpha val="25882"/>
            </a:srgbClr>
          </a:solidFill>
          <a:ln>
            <a:solidFill>
              <a:srgbClr val="F72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  <p:sp>
        <p:nvSpPr>
          <p:cNvPr id="5" name="2 - Υπότιτλος"/>
          <p:cNvSpPr txBox="1">
            <a:spLocks/>
          </p:cNvSpPr>
          <p:nvPr/>
        </p:nvSpPr>
        <p:spPr>
          <a:xfrm>
            <a:off x="6429388" y="2571744"/>
            <a:ext cx="2500330" cy="10715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3200" b="1" dirty="0" smtClean="0">
                <a:solidFill>
                  <a:srgbClr val="FF0000"/>
                </a:solidFill>
              </a:rPr>
              <a:t>ΣΩΣΤΗ ΑΠΑΝΤΗΣΗ!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- Υπότιτλος"/>
          <p:cNvSpPr txBox="1">
            <a:spLocks/>
          </p:cNvSpPr>
          <p:nvPr/>
        </p:nvSpPr>
        <p:spPr>
          <a:xfrm>
            <a:off x="6429388" y="3929066"/>
            <a:ext cx="2500330" cy="10715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3200" b="1" dirty="0" smtClean="0">
                <a:solidFill>
                  <a:srgbClr val="FF0000"/>
                </a:solidFill>
              </a:rPr>
              <a:t>Ο Γιώργος λειτουργεί σαν ΔΕΙΚΤΗΣ!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 b="12946"/>
          <a:stretch>
            <a:fillRect/>
          </a:stretch>
        </p:blipFill>
        <p:spPr bwMode="auto">
          <a:xfrm>
            <a:off x="214282" y="1285860"/>
            <a:ext cx="5352359" cy="4638743"/>
          </a:xfrm>
          <a:prstGeom prst="rect">
            <a:avLst/>
          </a:prstGeom>
          <a:noFill/>
          <a:ln w="38100">
            <a:solidFill>
              <a:srgbClr val="33CC33"/>
            </a:solidFill>
            <a:prstDash val="sysDash"/>
            <a:miter lim="800000"/>
            <a:headEnd/>
            <a:tailEnd/>
          </a:ln>
          <a:effectLst/>
        </p:spPr>
      </p:pic>
      <p:sp>
        <p:nvSpPr>
          <p:cNvPr id="9" name="8 - Κυκλικό βέλος"/>
          <p:cNvSpPr/>
          <p:nvPr/>
        </p:nvSpPr>
        <p:spPr>
          <a:xfrm rot="1189011" flipH="1">
            <a:off x="3477660" y="74830"/>
            <a:ext cx="4263212" cy="3139054"/>
          </a:xfrm>
          <a:prstGeom prst="circularArrow">
            <a:avLst>
              <a:gd name="adj1" fmla="val 9736"/>
              <a:gd name="adj2" fmla="val 1185131"/>
              <a:gd name="adj3" fmla="val 20621533"/>
              <a:gd name="adj4" fmla="val 10800000"/>
              <a:gd name="adj5" fmla="val 125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6143604" y="2428868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b="1" dirty="0" smtClean="0">
                <a:solidFill>
                  <a:srgbClr val="FFC000"/>
                </a:solidFill>
              </a:rPr>
              <a:t>Λευκό ξίδι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b="1" dirty="0" smtClean="0">
                <a:solidFill>
                  <a:srgbClr val="FFC000"/>
                </a:solidFill>
              </a:rPr>
              <a:t>Μαγειρική σόδα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b="1" dirty="0" smtClean="0">
                <a:solidFill>
                  <a:srgbClr val="FFC000"/>
                </a:solidFill>
              </a:rPr>
              <a:t>Χυμός λεμονιού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b="1" dirty="0" smtClean="0">
                <a:solidFill>
                  <a:srgbClr val="FFC000"/>
                </a:solidFill>
              </a:rPr>
              <a:t>Ασβεστόνερο κ.α.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5" name="4 - Σύννεφο"/>
          <p:cNvSpPr/>
          <p:nvPr/>
        </p:nvSpPr>
        <p:spPr>
          <a:xfrm>
            <a:off x="5609266" y="2055866"/>
            <a:ext cx="3357586" cy="2500330"/>
          </a:xfrm>
          <a:prstGeom prst="cloud">
            <a:avLst/>
          </a:prstGeom>
          <a:solidFill>
            <a:srgbClr val="33CCFF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285984" y="285728"/>
            <a:ext cx="6400800" cy="1752600"/>
          </a:xfrm>
        </p:spPr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</a:rPr>
              <a:t>Γιώργο δείξε μου τον δοκιμαστικό σωλήνα που περιέχει το ξίδι</a:t>
            </a:r>
            <a:endParaRPr lang="el-GR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5599723" cy="384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λλειψοειδής επεξήγηση"/>
          <p:cNvSpPr/>
          <p:nvPr/>
        </p:nvSpPr>
        <p:spPr>
          <a:xfrm>
            <a:off x="1857356" y="214290"/>
            <a:ext cx="6929486" cy="1285884"/>
          </a:xfrm>
          <a:prstGeom prst="wedgeEllipseCallout">
            <a:avLst>
              <a:gd name="adj1" fmla="val -20548"/>
              <a:gd name="adj2" fmla="val 240277"/>
            </a:avLst>
          </a:prstGeom>
          <a:solidFill>
            <a:srgbClr val="FFFF99">
              <a:alpha val="25882"/>
            </a:srgbClr>
          </a:solidFill>
          <a:ln>
            <a:solidFill>
              <a:srgbClr val="F72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2 - Υπότιτλος"/>
          <p:cNvSpPr txBox="1">
            <a:spLocks/>
          </p:cNvSpPr>
          <p:nvPr/>
        </p:nvSpPr>
        <p:spPr>
          <a:xfrm>
            <a:off x="5940152" y="2214554"/>
            <a:ext cx="340040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Ποιος</a:t>
            </a:r>
            <a:r>
              <a:rPr kumimoji="0" lang="el-GR" sz="3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μπορεί να μου δείξει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ξίδι</a:t>
            </a:r>
          </a:p>
        </p:txBody>
      </p:sp>
      <p:sp>
        <p:nvSpPr>
          <p:cNvPr id="10" name="9 - Ελλειψοειδής επεξήγηση"/>
          <p:cNvSpPr/>
          <p:nvPr/>
        </p:nvSpPr>
        <p:spPr>
          <a:xfrm>
            <a:off x="5364088" y="2132856"/>
            <a:ext cx="4071966" cy="1285884"/>
          </a:xfrm>
          <a:prstGeom prst="wedgeEllipseCallout">
            <a:avLst>
              <a:gd name="adj1" fmla="val -74178"/>
              <a:gd name="adj2" fmla="val 70448"/>
            </a:avLst>
          </a:prstGeom>
          <a:solidFill>
            <a:srgbClr val="FFFF99">
              <a:alpha val="25882"/>
            </a:srgbClr>
          </a:solidFill>
          <a:ln>
            <a:solidFill>
              <a:srgbClr val="F72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2 - Υπότιτλος"/>
          <p:cNvSpPr txBox="1">
            <a:spLocks/>
          </p:cNvSpPr>
          <p:nvPr/>
        </p:nvSpPr>
        <p:spPr>
          <a:xfrm>
            <a:off x="6429388" y="4214818"/>
            <a:ext cx="2500330" cy="10715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ΠΙΘΑΝΟΤΑΤΑ: ΛΑΘΟΣ ΑΠΑΝΤΗΣΗ!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/>
      <p:bldP spid="10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Ο Εκπαιδευτικός (και) Παιδευτικός Χαρακτήρας των Πανελλήνιων Διαγωνισμών  «Αριστοτέλης» – ΕΕΦΕ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6143668" cy="3398626"/>
          </a:xfrm>
          <a:prstGeom prst="rect">
            <a:avLst/>
          </a:prstGeom>
          <a:noFill/>
        </p:spPr>
      </p:pic>
      <p:pic>
        <p:nvPicPr>
          <p:cNvPr id="16388" name="Picture 4" descr="Ο διαπολιτισμικός ρόλος του εκπαιδευτικού | Πολιτισμό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3714776" cy="2782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785786" y="1428736"/>
            <a:ext cx="7500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FFFF00"/>
                </a:solidFill>
              </a:rPr>
              <a:t>Θα θυμίσουμε στα παιδιά ότι οι ουσίες αυτές αλλάζουν το χρώμα των δεικτών!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FFFF00"/>
                </a:solidFill>
              </a:rPr>
              <a:t>Άρα θα </a:t>
            </a:r>
            <a:r>
              <a:rPr lang="el-GR" sz="2400" dirty="0" err="1" smtClean="0">
                <a:solidFill>
                  <a:srgbClr val="FFFF00"/>
                </a:solidFill>
              </a:rPr>
              <a:t>χρησιμοποιησουμε</a:t>
            </a:r>
            <a:r>
              <a:rPr lang="el-GR" sz="2400" dirty="0" smtClean="0">
                <a:solidFill>
                  <a:srgbClr val="FFFF00"/>
                </a:solidFill>
              </a:rPr>
              <a:t> δείκτη!!!! </a:t>
            </a:r>
            <a:r>
              <a:rPr lang="el-GR" sz="2400" b="1" dirty="0" smtClean="0">
                <a:solidFill>
                  <a:srgbClr val="FFFF00"/>
                </a:solidFill>
              </a:rPr>
              <a:t>ΓΙΑΤΙ??? </a:t>
            </a:r>
            <a:r>
              <a:rPr lang="el-GR" sz="2400" dirty="0" smtClean="0">
                <a:solidFill>
                  <a:srgbClr val="FFFF00"/>
                </a:solidFill>
              </a:rPr>
              <a:t>Γιατί θα μας </a:t>
            </a:r>
            <a:r>
              <a:rPr lang="el-GR" sz="2400" b="1" dirty="0" smtClean="0">
                <a:solidFill>
                  <a:srgbClr val="FFFF00"/>
                </a:solidFill>
              </a:rPr>
              <a:t>ΔΕΙΞΕΙ!!!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FFFF00"/>
                </a:solidFill>
              </a:rPr>
              <a:t>Όχι μόνο θα χρησιμοποιήσουμε αλλά θα τον </a:t>
            </a:r>
            <a:r>
              <a:rPr lang="el-GR" sz="2400" b="1" dirty="0" smtClean="0">
                <a:solidFill>
                  <a:srgbClr val="FFFF00"/>
                </a:solidFill>
              </a:rPr>
              <a:t>φτιάξουμε</a:t>
            </a:r>
            <a:r>
              <a:rPr lang="el-GR" sz="2400" dirty="0" smtClean="0">
                <a:solidFill>
                  <a:srgbClr val="FFFF00"/>
                </a:solidFill>
              </a:rPr>
              <a:t> και μόνοι μας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FFFF00"/>
                </a:solidFill>
              </a:rPr>
              <a:t>Θα φτιάξουμε και </a:t>
            </a:r>
            <a:r>
              <a:rPr lang="el-GR" sz="2400" b="1" dirty="0" err="1" smtClean="0">
                <a:solidFill>
                  <a:srgbClr val="FFFF00"/>
                </a:solidFill>
              </a:rPr>
              <a:t>πεχαμετρικά</a:t>
            </a:r>
            <a:r>
              <a:rPr lang="el-GR" sz="2400" b="1" dirty="0" smtClean="0">
                <a:solidFill>
                  <a:srgbClr val="FFFF00"/>
                </a:solidFill>
              </a:rPr>
              <a:t> χαρτιά </a:t>
            </a:r>
            <a:r>
              <a:rPr lang="el-GR" sz="2400" dirty="0" smtClean="0">
                <a:solidFill>
                  <a:srgbClr val="FFFF00"/>
                </a:solidFill>
              </a:rPr>
              <a:t>που στην καθημερινότητα τους θα μπορούν με βεβαιότητα να πουν αν μια ουσία είναι όξινη ή βασική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FFFF00"/>
                </a:solidFill>
              </a:rPr>
              <a:t>Θα τους δοθεί ένα χαρτί με </a:t>
            </a:r>
            <a:r>
              <a:rPr lang="el-GR" sz="2400" b="1" dirty="0" smtClean="0">
                <a:solidFill>
                  <a:srgbClr val="FFFF00"/>
                </a:solidFill>
              </a:rPr>
              <a:t>αόρατα</a:t>
            </a:r>
            <a:r>
              <a:rPr lang="el-GR" sz="2400" dirty="0" smtClean="0">
                <a:solidFill>
                  <a:srgbClr val="FFFF00"/>
                </a:solidFill>
              </a:rPr>
              <a:t> μυστικά που θα αποκαλύψουν οι ίδιοι!!</a:t>
            </a:r>
          </a:p>
          <a:p>
            <a:endParaRPr lang="el-GR" sz="2400" dirty="0">
              <a:solidFill>
                <a:srgbClr val="FFFF00"/>
              </a:solidFill>
            </a:endParaRPr>
          </a:p>
        </p:txBody>
      </p:sp>
      <p:sp>
        <p:nvSpPr>
          <p:cNvPr id="7" name="6 - Διάγραμμα ροής: Διάτρητη ταινία"/>
          <p:cNvSpPr/>
          <p:nvPr/>
        </p:nvSpPr>
        <p:spPr>
          <a:xfrm>
            <a:off x="714348" y="116632"/>
            <a:ext cx="7715304" cy="6286544"/>
          </a:xfrm>
          <a:prstGeom prst="flowChartPunchedTape">
            <a:avLst/>
          </a:prstGeom>
          <a:solidFill>
            <a:srgbClr val="4F81BD">
              <a:alpha val="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Προγραμματισμός για σήμερα…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004" t="10589" r="22045" b="52578"/>
          <a:stretch>
            <a:fillRect/>
          </a:stretch>
        </p:blipFill>
        <p:spPr bwMode="auto">
          <a:xfrm>
            <a:off x="2054490" y="1600200"/>
            <a:ext cx="503501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Προγραμματισμός για σήμερα…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l-GR" sz="2800" dirty="0" smtClean="0">
                <a:solidFill>
                  <a:srgbClr val="FFFF00"/>
                </a:solidFill>
              </a:rPr>
              <a:t>Παρασκευή δεικτών (κόκκινο λάχανο, </a:t>
            </a:r>
            <a:r>
              <a:rPr lang="el-GR" sz="2800" dirty="0" err="1" smtClean="0">
                <a:solidFill>
                  <a:srgbClr val="FFFF00"/>
                </a:solidFill>
              </a:rPr>
              <a:t>κουρκουμάς</a:t>
            </a:r>
            <a:r>
              <a:rPr lang="el-GR" sz="2800" dirty="0" smtClean="0">
                <a:solidFill>
                  <a:srgbClr val="FFFF00"/>
                </a:solidFill>
              </a:rPr>
              <a:t>, γεράνι)</a:t>
            </a:r>
          </a:p>
          <a:p>
            <a:pPr>
              <a:lnSpc>
                <a:spcPct val="200000"/>
              </a:lnSpc>
            </a:pPr>
            <a:r>
              <a:rPr lang="el-GR" sz="2800" dirty="0" smtClean="0">
                <a:solidFill>
                  <a:srgbClr val="FFFF00"/>
                </a:solidFill>
              </a:rPr>
              <a:t>Προσδιορισμός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pH </a:t>
            </a:r>
            <a:r>
              <a:rPr lang="el-GR" sz="2800" dirty="0" smtClean="0">
                <a:solidFill>
                  <a:srgbClr val="FFFF00"/>
                </a:solidFill>
                <a:sym typeface="Wingdings" pitchFamily="2" charset="2"/>
              </a:rPr>
              <a:t>διαλυμάτων  με </a:t>
            </a:r>
            <a:r>
              <a:rPr lang="el-GR" sz="2800" dirty="0" err="1" smtClean="0">
                <a:solidFill>
                  <a:srgbClr val="FFFF00"/>
                </a:solidFill>
                <a:sym typeface="Wingdings" pitchFamily="2" charset="2"/>
              </a:rPr>
              <a:t>πεχαμετρικό</a:t>
            </a:r>
            <a:r>
              <a:rPr lang="el-GR" sz="2800" dirty="0" smtClean="0">
                <a:solidFill>
                  <a:srgbClr val="FFFF00"/>
                </a:solidFill>
                <a:sym typeface="Wingdings" pitchFamily="2" charset="2"/>
              </a:rPr>
              <a:t> χαρτί</a:t>
            </a:r>
          </a:p>
          <a:p>
            <a:pPr>
              <a:lnSpc>
                <a:spcPct val="200000"/>
              </a:lnSpc>
            </a:pPr>
            <a:r>
              <a:rPr lang="el-GR" sz="2800" dirty="0" smtClean="0">
                <a:solidFill>
                  <a:srgbClr val="FFFF00"/>
                </a:solidFill>
                <a:sym typeface="Wingdings" pitchFamily="2" charset="2"/>
              </a:rPr>
              <a:t>Προσδιορισμός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pH </a:t>
            </a:r>
            <a:r>
              <a:rPr lang="el-GR" sz="2800" dirty="0" smtClean="0">
                <a:solidFill>
                  <a:srgbClr val="FFFF00"/>
                </a:solidFill>
                <a:sym typeface="Wingdings" pitchFamily="2" charset="2"/>
              </a:rPr>
              <a:t>διαλυμάτων (κατά προσέγγιση)  με χρήση του δείκτη που παρασκευάσαμε *</a:t>
            </a:r>
          </a:p>
          <a:p>
            <a:pPr>
              <a:lnSpc>
                <a:spcPct val="200000"/>
              </a:lnSpc>
            </a:pPr>
            <a:r>
              <a:rPr lang="el-GR" sz="2800" dirty="0" smtClean="0">
                <a:solidFill>
                  <a:srgbClr val="FFFF00"/>
                </a:solidFill>
                <a:sym typeface="Wingdings" pitchFamily="2" charset="2"/>
              </a:rPr>
              <a:t>Κατασκευή </a:t>
            </a:r>
            <a:r>
              <a:rPr lang="el-GR" sz="2800" dirty="0" err="1" smtClean="0">
                <a:solidFill>
                  <a:srgbClr val="FFFF00"/>
                </a:solidFill>
                <a:sym typeface="Wingdings" pitchFamily="2" charset="2"/>
              </a:rPr>
              <a:t>πεχαμετρικού</a:t>
            </a:r>
            <a:r>
              <a:rPr lang="el-GR" sz="2800" dirty="0" smtClean="0">
                <a:solidFill>
                  <a:srgbClr val="FFFF00"/>
                </a:solidFill>
                <a:sym typeface="Wingdings" pitchFamily="2" charset="2"/>
              </a:rPr>
              <a:t> χαρτιού (με δύο υλικά)</a:t>
            </a:r>
          </a:p>
          <a:p>
            <a:pPr>
              <a:lnSpc>
                <a:spcPct val="200000"/>
              </a:lnSpc>
            </a:pPr>
            <a:r>
              <a:rPr lang="el-GR" sz="2800" dirty="0" smtClean="0">
                <a:solidFill>
                  <a:srgbClr val="FFFF00"/>
                </a:solidFill>
                <a:sym typeface="Wingdings" pitchFamily="2" charset="2"/>
              </a:rPr>
              <a:t>Ζωγραφική (αποκάλυψη)</a:t>
            </a:r>
            <a:endParaRPr lang="el-GR" sz="2800" dirty="0" smtClean="0">
              <a:solidFill>
                <a:srgbClr val="FFFF00"/>
              </a:solidFill>
            </a:endParaRPr>
          </a:p>
          <a:p>
            <a:pPr>
              <a:lnSpc>
                <a:spcPct val="200000"/>
              </a:lnSpc>
            </a:pPr>
            <a:endParaRPr lang="el-G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203</Words>
  <Application>Microsoft Office PowerPoint</Application>
  <PresentationFormat>On-screen Show (4:3)</PresentationFormat>
  <Paragraphs>33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Θέμα του Office</vt:lpstr>
      <vt:lpstr>ΔΡΑΣΤΗΡΙΟΤΗΤΕΣ ΓΙΑ ΤΗΝ ΔΙΔΑΣΚΑΛΙΑ ΤΗΣ ΕΝΟΤΗΤΑΣ ΤΩΝ ΔΕΙΚΤΩΝ ΚΑΙ ΕΙΣΑΓΩΓΗ ΣΤΗΝ ΕΞΟΥΔΕΤΕΡΩΣΗ  Γ’ ΓΥΜΝΑΣΙΟΥ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Προγραμματισμός για σήμερα…</vt:lpstr>
      <vt:lpstr>Προγραμματισμός για σήμερα…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Microsoft account</cp:lastModifiedBy>
  <cp:revision>34</cp:revision>
  <dcterms:created xsi:type="dcterms:W3CDTF">2024-10-11T09:41:43Z</dcterms:created>
  <dcterms:modified xsi:type="dcterms:W3CDTF">2025-10-20T14:24:45Z</dcterms:modified>
</cp:coreProperties>
</file>